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2" r:id="rId4"/>
    <p:sldId id="344" r:id="rId5"/>
    <p:sldId id="312" r:id="rId6"/>
    <p:sldId id="307" r:id="rId7"/>
    <p:sldId id="345" r:id="rId8"/>
    <p:sldId id="346" r:id="rId9"/>
    <p:sldId id="348" r:id="rId10"/>
    <p:sldId id="315" r:id="rId11"/>
    <p:sldId id="343" r:id="rId12"/>
    <p:sldId id="350" r:id="rId13"/>
    <p:sldId id="352" r:id="rId14"/>
    <p:sldId id="353" r:id="rId15"/>
    <p:sldId id="351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9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76" y="63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C64423B-618B-E34F-8121-4DCA32DCFE99}"/>
              </a:ext>
            </a:extLst>
          </p:cNvPr>
          <p:cNvSpPr txBox="1"/>
          <p:nvPr/>
        </p:nvSpPr>
        <p:spPr>
          <a:xfrm>
            <a:off x="1133781" y="5206448"/>
            <a:ext cx="9351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3200" b="1" i="1">
                <a:latin typeface="Aisha Arabic Smbd" panose="01000500000000020004" pitchFamily="2" charset="-78"/>
                <a:cs typeface="Aisha Arabic Smbd" panose="01000500000000020004" pitchFamily="2" charset="-78"/>
              </a:rPr>
              <a:t>Superviser : </a:t>
            </a:r>
            <a:r>
              <a:rPr lang="en-GB" sz="3200" b="1" i="1" dirty="0" err="1">
                <a:latin typeface="Aisha Arabic Smbd" panose="01000500000000020004" pitchFamily="2" charset="-78"/>
                <a:cs typeface="Aisha Arabic Smbd" panose="01000500000000020004" pitchFamily="2" charset="-78"/>
              </a:rPr>
              <a:t>Shahnewaz</a:t>
            </a:r>
            <a:r>
              <a:rPr lang="en-GB" sz="3200" b="1" i="1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 Siddique</a:t>
            </a:r>
            <a:endParaRPr lang="x-none" sz="3200" b="1" i="1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615C71-33CA-1046-B2F1-BCBB19F6A145}"/>
              </a:ext>
            </a:extLst>
          </p:cNvPr>
          <p:cNvSpPr txBox="1"/>
          <p:nvPr/>
        </p:nvSpPr>
        <p:spPr>
          <a:xfrm>
            <a:off x="3150315" y="2932416"/>
            <a:ext cx="3004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1.Salman Farshi</a:t>
            </a:r>
          </a:p>
          <a:p>
            <a:r>
              <a:rPr lang="x-none" sz="2000">
                <a:latin typeface="Aisha Arabic Smbd" panose="01000500000000020004" pitchFamily="2" charset="-78"/>
                <a:cs typeface="Aisha Arabic Smbd" panose="01000500000000020004" pitchFamily="2" charset="-78"/>
              </a:rPr>
              <a:t>2.</a:t>
            </a:r>
            <a:r>
              <a:rPr lang="en-GB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Md. </a:t>
            </a:r>
            <a:r>
              <a:rPr lang="en-GB" sz="2000" dirty="0" err="1">
                <a:latin typeface="Aisha Arabic Smbd" panose="01000500000000020004" pitchFamily="2" charset="-78"/>
                <a:cs typeface="Aisha Arabic Smbd" panose="01000500000000020004" pitchFamily="2" charset="-78"/>
              </a:rPr>
              <a:t>Ashiquer</a:t>
            </a:r>
            <a:r>
              <a:rPr lang="en-GB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 Rahman</a:t>
            </a:r>
            <a:br>
              <a:rPr lang="x-none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</a:br>
            <a:r>
              <a:rPr lang="x-none" sz="2000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3.Iftakarul Islam Suvo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AB4F6-7FD3-7E41-AF1B-3414832F26AB}"/>
              </a:ext>
            </a:extLst>
          </p:cNvPr>
          <p:cNvSpPr txBox="1"/>
          <p:nvPr/>
        </p:nvSpPr>
        <p:spPr>
          <a:xfrm>
            <a:off x="3150315" y="1880563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sz="3200" u="sng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Group:5</a:t>
            </a:r>
            <a:r>
              <a:rPr lang="x-none" sz="3200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73A08-F9FA-CB4B-964D-5B2D03023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BD" dirty="0"/>
              <a:t> &amp; output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6831F-3ACB-4F4A-9DD1-A2EA3DF0610D}"/>
              </a:ext>
            </a:extLst>
          </p:cNvPr>
          <p:cNvSpPr txBox="1"/>
          <p:nvPr/>
        </p:nvSpPr>
        <p:spPr>
          <a:xfrm>
            <a:off x="3949430" y="5622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261A8-91F8-644C-8EEF-AF901D0428DB}"/>
              </a:ext>
            </a:extLst>
          </p:cNvPr>
          <p:cNvSpPr/>
          <p:nvPr/>
        </p:nvSpPr>
        <p:spPr>
          <a:xfrm>
            <a:off x="3264732" y="2244989"/>
            <a:ext cx="5252093" cy="2368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mean average precision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(mAP@0.50) = 0.76, or 76%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wasteland:80%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arable:73%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none_arable:70%</a:t>
            </a:r>
          </a:p>
          <a:p>
            <a:pPr>
              <a:lnSpc>
                <a:spcPct val="107000"/>
              </a:lnSpc>
              <a:spcAft>
                <a:spcPts val="790"/>
              </a:spcAft>
            </a:pPr>
            <a:r>
              <a:rPr lang="en-GB" dirty="0">
                <a:solidFill>
                  <a:srgbClr val="212121"/>
                </a:solidFill>
                <a:latin typeface="Lucida Sans Typewriter" panose="020B0509030504030204" pitchFamily="49" charset="77"/>
                <a:ea typeface="Arial" panose="020B0604020202020204" pitchFamily="34" charset="0"/>
                <a:cs typeface="Arial" panose="020B0604020202020204" pitchFamily="34" charset="0"/>
              </a:rPr>
              <a:t>(non-cultivated)</a:t>
            </a:r>
            <a:endParaRPr lang="en-BD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0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BBE2D0-A981-9C49-A624-EA4DFE374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72D66C-35BE-46FB-F8B5-3EFD146EE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401" y="131148"/>
            <a:ext cx="4601182" cy="62722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628EE-9FEF-814E-D8B4-A4388B37B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73" y="1686493"/>
            <a:ext cx="5204701" cy="30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6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77F7A-A842-574B-8821-080C0C12D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Disscusion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142E7-60EE-3143-B162-D0DEAC67873D}"/>
              </a:ext>
            </a:extLst>
          </p:cNvPr>
          <p:cNvSpPr txBox="1"/>
          <p:nvPr/>
        </p:nvSpPr>
        <p:spPr>
          <a:xfrm>
            <a:off x="602337" y="2551836"/>
            <a:ext cx="11274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have completed our research successfully. Our algorithm could Arable non Arable(Non-Cultivated) and wasteland successfully </a:t>
            </a:r>
            <a:r>
              <a:rPr lang="en-GB" dirty="0" err="1"/>
              <a:t>upto</a:t>
            </a:r>
            <a:r>
              <a:rPr lang="en-GB" dirty="0"/>
              <a:t> 76% accuracy. In the near future, we would like to add a bigger picture to the</a:t>
            </a:r>
          </a:p>
          <a:p>
            <a:r>
              <a:rPr lang="en-GB" dirty="0"/>
              <a:t>research. We will collect 2000-3000 images in order to measure accuracy. Hopefully, our result will be more</a:t>
            </a:r>
          </a:p>
          <a:p>
            <a:r>
              <a:rPr lang="en-GB" dirty="0"/>
              <a:t>accurate then. As we mentioned before, if our research becomes successful in Bangladesh, we will do the same for the countries alike </a:t>
            </a:r>
            <a:r>
              <a:rPr lang="en-GB" dirty="0" err="1"/>
              <a:t>toBangladesh</a:t>
            </a:r>
            <a:r>
              <a:rPr lang="en-GB" dirty="0"/>
              <a:t>. We hope to achieve our goal very soon.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418382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49E791-D85C-9147-A497-72062DF94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448C9-BA70-B141-9A75-0CADB7BE02CF}"/>
              </a:ext>
            </a:extLst>
          </p:cNvPr>
          <p:cNvSpPr txBox="1"/>
          <p:nvPr/>
        </p:nvSpPr>
        <p:spPr>
          <a:xfrm>
            <a:off x="3328416" y="2413337"/>
            <a:ext cx="6534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the ‘YOLO v5’ algorithm to detect lands was a great achievement for us. We did label the images pretty much correctly with ‘</a:t>
            </a:r>
            <a:r>
              <a:rPr lang="en-GB" dirty="0" err="1"/>
              <a:t>Labeling</a:t>
            </a:r>
            <a:r>
              <a:rPr lang="en-GB" dirty="0"/>
              <a:t>’. Our data was unique also as it is based on districts on Bangladesh. Hopefully, this result will</a:t>
            </a:r>
          </a:p>
          <a:p>
            <a:r>
              <a:rPr lang="en-GB" dirty="0"/>
              <a:t>contribute to reduce the food crisis problem of Bangladesh perfectly and very soon we will be citizens of a country</a:t>
            </a:r>
          </a:p>
          <a:p>
            <a:r>
              <a:rPr lang="en-GB" dirty="0"/>
              <a:t>where there is no food crisis.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90028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C64423B-618B-E34F-8121-4DCA32DCFE99}"/>
              </a:ext>
            </a:extLst>
          </p:cNvPr>
          <p:cNvSpPr txBox="1"/>
          <p:nvPr/>
        </p:nvSpPr>
        <p:spPr>
          <a:xfrm>
            <a:off x="1133781" y="5206448"/>
            <a:ext cx="9351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Aisha Arabic Smbd" panose="01000500000000020004" pitchFamily="2" charset="-78"/>
                <a:cs typeface="Aisha Arabic Smbd" panose="01000500000000020004" pitchFamily="2" charset="-78"/>
              </a:rPr>
              <a:t>Detecting </a:t>
            </a:r>
            <a:r>
              <a:rPr lang="en-GB" sz="3200" b="1" dirty="0">
                <a:solidFill>
                  <a:schemeClr val="accent4">
                    <a:lumMod val="50000"/>
                  </a:schemeClr>
                </a:solidFill>
                <a:latin typeface="Aisha Arabic Smbd" panose="01000500000000020004" pitchFamily="2" charset="-78"/>
                <a:cs typeface="Aisha Arabic Smbd" panose="01000500000000020004" pitchFamily="2" charset="-78"/>
              </a:rPr>
              <a:t>arable/</a:t>
            </a:r>
            <a:r>
              <a:rPr lang="en-GB" sz="3200" b="1" dirty="0" err="1">
                <a:solidFill>
                  <a:schemeClr val="accent4">
                    <a:lumMod val="50000"/>
                  </a:schemeClr>
                </a:solidFill>
                <a:latin typeface="Aisha Arabic Smbd" panose="01000500000000020004" pitchFamily="2" charset="-78"/>
                <a:cs typeface="Aisha Arabic Smbd" panose="01000500000000020004" pitchFamily="2" charset="-78"/>
              </a:rPr>
              <a:t>none_arable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Aisha Arabic Smbd" panose="01000500000000020004" pitchFamily="2" charset="-78"/>
                <a:cs typeface="Aisha Arabic Smbd" panose="01000500000000020004" pitchFamily="2" charset="-78"/>
              </a:rPr>
              <a:t> land from satellite images using Yolov5</a:t>
            </a:r>
          </a:p>
        </p:txBody>
      </p:sp>
      <p:pic>
        <p:nvPicPr>
          <p:cNvPr id="18" name="Picture Placeholder 5">
            <a:extLst>
              <a:ext uri="{FF2B5EF4-FFF2-40B4-BE49-F238E27FC236}">
                <a16:creationId xmlns:a16="http://schemas.microsoft.com/office/drawing/2014/main" id="{D2474A3B-D97B-2E4F-AD8A-CDAAE7B13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0" r="23060"/>
          <a:stretch>
            <a:fillRect/>
          </a:stretch>
        </p:blipFill>
        <p:spPr>
          <a:xfrm>
            <a:off x="2546398" y="292472"/>
            <a:ext cx="6859263" cy="4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218330" y="35711"/>
            <a:ext cx="1610470" cy="170006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7786085" y="261336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473" y="1011529"/>
            <a:ext cx="11573197" cy="724247"/>
          </a:xfrm>
        </p:spPr>
        <p:txBody>
          <a:bodyPr/>
          <a:lstStyle/>
          <a:p>
            <a:r>
              <a:rPr lang="en-GB" sz="3600" b="1" dirty="0"/>
              <a:t>MOTIVATION</a:t>
            </a:r>
          </a:p>
          <a:p>
            <a:br>
              <a:rPr lang="en-GB" sz="3600" dirty="0"/>
            </a:br>
            <a:endParaRPr lang="en-US" sz="3600" dirty="0"/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8608252" y="5744777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3236773" y="332975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A10B7-36E0-8E4D-9721-0014229B57A6}"/>
              </a:ext>
            </a:extLst>
          </p:cNvPr>
          <p:cNvSpPr txBox="1"/>
          <p:nvPr/>
        </p:nvSpPr>
        <p:spPr>
          <a:xfrm>
            <a:off x="1562367" y="2324489"/>
            <a:ext cx="90672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1. Bangladesh is a densely populated country. The population here is increasing day by day. </a:t>
            </a:r>
          </a:p>
          <a:p>
            <a:endParaRPr lang="en-US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2. Due to this huge increase in population many arable lands are converted to buildings, complex etc. So, we are in a position of lack of farmable lands now.</a:t>
            </a:r>
          </a:p>
          <a:p>
            <a:endParaRPr lang="en-US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3. There are also many lands which are arable but farming hasn’t started there yet because of no detection. </a:t>
            </a:r>
          </a:p>
          <a:p>
            <a:endParaRPr lang="en-US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4. For this reason, the food production process is being hampered. We are not capable of feeding a huge population of 180 million with farming lands we have now.</a:t>
            </a:r>
          </a:p>
          <a:p>
            <a:endParaRPr lang="en-US" dirty="0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r>
              <a:rPr lang="en-US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5. We must look for new farmable lands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D92AFF-BE26-7547-BC7A-AE9F51344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 </a:t>
            </a:r>
          </a:p>
        </p:txBody>
      </p:sp>
      <p:pic>
        <p:nvPicPr>
          <p:cNvPr id="29" name="Picture Placeholder 5">
            <a:extLst>
              <a:ext uri="{FF2B5EF4-FFF2-40B4-BE49-F238E27FC236}">
                <a16:creationId xmlns:a16="http://schemas.microsoft.com/office/drawing/2014/main" id="{0B40CE56-E440-2B44-B291-F99E4772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9798"/>
          <a:stretch>
            <a:fillRect/>
          </a:stretch>
        </p:blipFill>
        <p:spPr>
          <a:xfrm>
            <a:off x="1" y="0"/>
            <a:ext cx="18288000" cy="1014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218330" y="35711"/>
            <a:ext cx="1610470" cy="170006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7786085" y="261336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473" y="1011529"/>
            <a:ext cx="11573197" cy="724247"/>
          </a:xfrm>
        </p:spPr>
        <p:txBody>
          <a:bodyPr/>
          <a:lstStyle/>
          <a:p>
            <a:r>
              <a:rPr lang="en-GB" sz="3600" b="1" dirty="0"/>
              <a:t>MOTIVATION</a:t>
            </a:r>
          </a:p>
          <a:p>
            <a:br>
              <a:rPr lang="en-GB" sz="3600" dirty="0"/>
            </a:br>
            <a:endParaRPr lang="en-US" sz="3600" dirty="0"/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8608252" y="5744777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3236773" y="332975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A10B7-36E0-8E4D-9721-0014229B57A6}"/>
              </a:ext>
            </a:extLst>
          </p:cNvPr>
          <p:cNvSpPr txBox="1"/>
          <p:nvPr/>
        </p:nvSpPr>
        <p:spPr>
          <a:xfrm>
            <a:off x="1562367" y="2324489"/>
            <a:ext cx="90672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>
                <a:latin typeface="Aisha Arabic Smbd" panose="01000500000000020004" pitchFamily="2" charset="-78"/>
                <a:cs typeface="Aisha Arabic Smbd" panose="01000500000000020004" pitchFamily="2" charset="-78"/>
              </a:rPr>
              <a:t>Why Deep learning for Agriculture ? </a:t>
            </a:r>
            <a:br>
              <a:rPr lang="x-none" sz="3600"/>
            </a:br>
            <a:endParaRPr lang="x-none" sz="1200"/>
          </a:p>
          <a:p>
            <a:r>
              <a:rPr lang="en-GB" sz="1200" i="1" dirty="0">
                <a:latin typeface="Aisha Arabic Smbd" panose="01000500000000020004" pitchFamily="2" charset="-78"/>
                <a:cs typeface="Aisha Arabic Smbd" panose="01000500000000020004" pitchFamily="2" charset="-78"/>
              </a:rPr>
              <a:t>If computer has vision , so why not use of it</a:t>
            </a:r>
            <a:endParaRPr lang="x-none" sz="1200" i="1">
              <a:latin typeface="Aisha Arabic Smbd" panose="01000500000000020004" pitchFamily="2" charset="-78"/>
              <a:cs typeface="Aisha Arabic Smbd" panose="01000500000000020004" pitchFamily="2" charset="-78"/>
            </a:endParaRPr>
          </a:p>
          <a:p>
            <a:br>
              <a:rPr lang="x-none" sz="3600"/>
            </a:br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1.Easy to Detect </a:t>
            </a:r>
          </a:p>
          <a:p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2.Short Time </a:t>
            </a:r>
          </a:p>
          <a:p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3.Less Costly </a:t>
            </a:r>
            <a:b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</a:br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4.Easy to Manage</a:t>
            </a:r>
            <a:b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</a:br>
            <a:r>
              <a:rPr lang="x-none">
                <a:latin typeface="Aisha Arabic Smbd" panose="01000500000000020004" pitchFamily="2" charset="-78"/>
                <a:cs typeface="Aisha Arabic Smbd" panose="01000500000000020004" pitchFamily="2" charset="-78"/>
              </a:rPr>
              <a:t>5.Better Accuracy </a:t>
            </a:r>
            <a:br>
              <a:rPr lang="x-none"/>
            </a:br>
            <a:endParaRPr lang="x-none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B51513A-1CDB-0340-A538-682C30913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194" y="2115672"/>
            <a:ext cx="4798891" cy="596273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E662DBC-7CE7-A84C-9872-B9406B18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531" y="2733380"/>
            <a:ext cx="2452258" cy="3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5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218330" y="35711"/>
            <a:ext cx="1610470" cy="170006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7786085" y="261336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473" y="1011529"/>
            <a:ext cx="11573197" cy="724247"/>
          </a:xfrm>
        </p:spPr>
        <p:txBody>
          <a:bodyPr/>
          <a:lstStyle/>
          <a:p>
            <a:r>
              <a:rPr lang="en-GB" sz="3600" b="1" dirty="0"/>
              <a:t>What is Yolov5?</a:t>
            </a:r>
          </a:p>
          <a:p>
            <a:br>
              <a:rPr lang="en-GB" sz="3600" dirty="0"/>
            </a:br>
            <a:endParaRPr lang="en-US" sz="3600" dirty="0"/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8608252" y="5744777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3236773" y="332975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A10B7-36E0-8E4D-9721-0014229B57A6}"/>
              </a:ext>
            </a:extLst>
          </p:cNvPr>
          <p:cNvSpPr txBox="1"/>
          <p:nvPr/>
        </p:nvSpPr>
        <p:spPr>
          <a:xfrm>
            <a:off x="1388125" y="1187270"/>
            <a:ext cx="90672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What is YOLO?</a:t>
            </a:r>
          </a:p>
          <a:p>
            <a:r>
              <a:rPr lang="en-BD" dirty="0"/>
              <a:t>Y</a:t>
            </a:r>
            <a:r>
              <a:rPr lang="en-BD" b="1" dirty="0"/>
              <a:t>OLO</a:t>
            </a:r>
            <a:r>
              <a:rPr lang="en-BD" dirty="0"/>
              <a:t> stands for </a:t>
            </a:r>
            <a:r>
              <a:rPr lang="en-BD" b="1" dirty="0"/>
              <a:t>Y</a:t>
            </a:r>
            <a:r>
              <a:rPr lang="en-BD" dirty="0"/>
              <a:t>ou </a:t>
            </a:r>
            <a:r>
              <a:rPr lang="en-BD" b="1" dirty="0"/>
              <a:t>O</a:t>
            </a:r>
            <a:r>
              <a:rPr lang="en-BD" dirty="0"/>
              <a:t>nly </a:t>
            </a:r>
            <a:r>
              <a:rPr lang="en-BD" b="1" dirty="0"/>
              <a:t>L</a:t>
            </a:r>
            <a:r>
              <a:rPr lang="en-BD" dirty="0"/>
              <a:t>ook </a:t>
            </a:r>
            <a:r>
              <a:rPr lang="en-BD" b="1" dirty="0"/>
              <a:t>O</a:t>
            </a:r>
            <a:r>
              <a:rPr lang="en-BD" dirty="0"/>
              <a:t>nce. YOLO is a state-of-the-art, real-time object detection system. It was developed by Joseph Redmon. It is a real-time object recognition system that can recognize multiple objects in a single frame. YOLO has evolved into newer versions over time, viz., YOLOv2, YOLOv3, YOLOv4 ,YOLOv5  and YOLOv8.</a:t>
            </a:r>
          </a:p>
          <a:p>
            <a:endParaRPr lang="en-BD" dirty="0"/>
          </a:p>
          <a:p>
            <a:endParaRPr lang="en-BD" dirty="0"/>
          </a:p>
          <a:p>
            <a:endParaRPr lang="en-BD" b="1" dirty="0"/>
          </a:p>
          <a:p>
            <a:pPr algn="l"/>
            <a:r>
              <a:rPr lang="en-GB" b="1" i="0" u="none" strike="noStrike" dirty="0">
                <a:solidFill>
                  <a:srgbClr val="374151"/>
                </a:solidFill>
                <a:effectLst/>
                <a:latin typeface="Söhne"/>
              </a:rPr>
              <a:t>YOLOv5 :</a:t>
            </a:r>
            <a:b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YOLOv5 is a state-of-the-art object detection algorithm that belongs to the You Only Look Once (YOLO) family of real-time object detection models. It was developed by </a:t>
            </a:r>
            <a:r>
              <a:rPr lang="en-GB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Ultralytics</a:t>
            </a: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 and released in mid-2020 as an upgrade to previous versions like YOLOv1, YOLOv2, YOLOv3.</a:t>
            </a:r>
          </a:p>
          <a:p>
            <a:pPr algn="l"/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YOLOv5 is known for its speed, accuracy, and ease of use. It employs a single-stage object detection approach, which means it processes the entire image in one pass and directly predicts bounding boxes and class probabilities for objects within the image.</a:t>
            </a:r>
          </a:p>
        </p:txBody>
      </p:sp>
    </p:spTree>
    <p:extLst>
      <p:ext uri="{BB962C8B-B14F-4D97-AF65-F5344CB8AC3E}">
        <p14:creationId xmlns:p14="http://schemas.microsoft.com/office/powerpoint/2010/main" val="61056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EEEFDA-F7DC-4A4F-BCEC-73E09E489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Project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8BC60-B6C9-5D48-9884-3D9CE742F1B3}"/>
              </a:ext>
            </a:extLst>
          </p:cNvPr>
          <p:cNvSpPr txBox="1"/>
          <p:nvPr/>
        </p:nvSpPr>
        <p:spPr>
          <a:xfrm>
            <a:off x="2596243" y="2041071"/>
            <a:ext cx="52904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BD" sz="2400" dirty="0"/>
              <a:t>Information gathering </a:t>
            </a:r>
          </a:p>
          <a:p>
            <a:pPr marL="342900" indent="-342900">
              <a:buAutoNum type="arabicPeriod"/>
            </a:pPr>
            <a:r>
              <a:rPr lang="en-BD" sz="2400" dirty="0"/>
              <a:t>image collection </a:t>
            </a:r>
          </a:p>
          <a:p>
            <a:pPr marL="342900" indent="-342900">
              <a:buAutoNum type="arabicPeriod"/>
            </a:pPr>
            <a:r>
              <a:rPr lang="en-GB" sz="2400" dirty="0"/>
              <a:t>I</a:t>
            </a:r>
            <a:r>
              <a:rPr lang="en-BD" sz="2400" dirty="0"/>
              <a:t>mage preprossesing</a:t>
            </a:r>
          </a:p>
          <a:p>
            <a:pPr marL="342900" indent="-342900">
              <a:buAutoNum type="arabicPeriod"/>
            </a:pPr>
            <a:r>
              <a:rPr lang="en-BD" sz="2400" dirty="0"/>
              <a:t>Annotatation </a:t>
            </a:r>
          </a:p>
          <a:p>
            <a:pPr marL="342900" indent="-342900">
              <a:buAutoNum type="arabicPeriod"/>
            </a:pPr>
            <a:r>
              <a:rPr lang="en-BD" sz="2400" dirty="0"/>
              <a:t>Enviroment setup </a:t>
            </a:r>
          </a:p>
          <a:p>
            <a:pPr marL="342900" indent="-342900">
              <a:buAutoNum type="arabicPeriod"/>
            </a:pPr>
            <a:r>
              <a:rPr lang="en-BD" sz="2400" dirty="0"/>
              <a:t>Data training </a:t>
            </a:r>
          </a:p>
          <a:p>
            <a:pPr marL="342900" indent="-342900">
              <a:buAutoNum type="arabicPeriod"/>
            </a:pPr>
            <a:r>
              <a:rPr lang="en-BD" sz="2400" dirty="0"/>
              <a:t>Data testing </a:t>
            </a:r>
          </a:p>
          <a:p>
            <a:pPr marL="342900" indent="-342900">
              <a:buAutoNum type="arabicPeriod"/>
            </a:pPr>
            <a:r>
              <a:rPr lang="en-GB" sz="2400" dirty="0"/>
              <a:t>R</a:t>
            </a:r>
            <a:r>
              <a:rPr lang="en-BD" sz="2400" dirty="0"/>
              <a:t>esult evalution </a:t>
            </a:r>
          </a:p>
          <a:p>
            <a:r>
              <a:rPr lang="en-BD" sz="2400" dirty="0"/>
              <a:t> </a:t>
            </a:r>
          </a:p>
          <a:p>
            <a:pPr marL="342900" indent="-342900">
              <a:buAutoNum type="arabicPeriod"/>
            </a:pPr>
            <a:endParaRPr lang="en-BD" sz="2400" dirty="0"/>
          </a:p>
        </p:txBody>
      </p:sp>
    </p:spTree>
    <p:extLst>
      <p:ext uri="{BB962C8B-B14F-4D97-AF65-F5344CB8AC3E}">
        <p14:creationId xmlns:p14="http://schemas.microsoft.com/office/powerpoint/2010/main" val="357097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Image collection </a:t>
            </a:r>
          </a:p>
        </p:txBody>
      </p:sp>
      <p:grpSp>
        <p:nvGrpSpPr>
          <p:cNvPr id="34" name="Group 115">
            <a:extLst>
              <a:ext uri="{FF2B5EF4-FFF2-40B4-BE49-F238E27FC236}">
                <a16:creationId xmlns:a16="http://schemas.microsoft.com/office/drawing/2014/main" id="{7E9214FE-3BF6-4FD5-BF6C-F0C7ED24F4CB}"/>
              </a:ext>
            </a:extLst>
          </p:cNvPr>
          <p:cNvGrpSpPr/>
          <p:nvPr/>
        </p:nvGrpSpPr>
        <p:grpSpPr>
          <a:xfrm rot="20445859">
            <a:off x="10277537" y="5629070"/>
            <a:ext cx="1100750" cy="951553"/>
            <a:chOff x="7309131" y="3214430"/>
            <a:chExt cx="2014616" cy="1741553"/>
          </a:xfrm>
        </p:grpSpPr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3EE3E981-E4E2-4DAD-B6FF-71C8CCA4AF58}"/>
                </a:ext>
              </a:extLst>
            </p:cNvPr>
            <p:cNvSpPr/>
            <p:nvPr/>
          </p:nvSpPr>
          <p:spPr>
            <a:xfrm>
              <a:off x="8230246" y="3214430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Rounded Rectangle 108">
              <a:extLst>
                <a:ext uri="{FF2B5EF4-FFF2-40B4-BE49-F238E27FC236}">
                  <a16:creationId xmlns:a16="http://schemas.microsoft.com/office/drawing/2014/main" id="{560E57D0-D842-4BFE-A934-D8CF839EF568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5" name="Graphic 5343">
            <a:extLst>
              <a:ext uri="{FF2B5EF4-FFF2-40B4-BE49-F238E27FC236}">
                <a16:creationId xmlns:a16="http://schemas.microsoft.com/office/drawing/2014/main" id="{6FF32ECD-F9A8-4BD6-9AE0-EA2778C55F74}"/>
              </a:ext>
            </a:extLst>
          </p:cNvPr>
          <p:cNvGrpSpPr/>
          <p:nvPr/>
        </p:nvGrpSpPr>
        <p:grpSpPr>
          <a:xfrm rot="14298466">
            <a:off x="5671152" y="5665264"/>
            <a:ext cx="255324" cy="1157652"/>
            <a:chOff x="7783270" y="3992865"/>
            <a:chExt cx="267645" cy="1213522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591F3-2D39-4C82-860D-6635D5D38BB1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1E7CF1-F59F-4541-86FD-58A95E7F1136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5010C36-B5EB-4CA5-88F5-43E7DA5D873B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A6B83A-5FEA-4D7F-B2B0-C52DC60D2A7A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6FF6E5B-DEA5-374B-A3C0-52E5E06D6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8" y="1690968"/>
            <a:ext cx="5416744" cy="3729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9AF9FE-AA70-F342-928C-6833290AF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80" y="1880480"/>
            <a:ext cx="4937402" cy="35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9DECB-2397-7042-9F4F-4172DB947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D" dirty="0"/>
              <a:t>Training &amp;Testing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FFD66-0C8D-4946-B549-4831AD8A68BB}"/>
              </a:ext>
            </a:extLst>
          </p:cNvPr>
          <p:cNvSpPr txBox="1"/>
          <p:nvPr/>
        </p:nvSpPr>
        <p:spPr>
          <a:xfrm>
            <a:off x="2120631" y="2675106"/>
            <a:ext cx="7879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After collecting images through Google earth and labelled data; we divided the data into two parts. First part is 80%, training data; rest 20% are testing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21B78-162A-5A49-951C-E4D80B2609B7}"/>
              </a:ext>
            </a:extLst>
          </p:cNvPr>
          <p:cNvSpPr txBox="1"/>
          <p:nvPr/>
        </p:nvSpPr>
        <p:spPr>
          <a:xfrm>
            <a:off x="6035040" y="462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3ADE9-BFF9-A048-9B13-B425785035F3}"/>
              </a:ext>
            </a:extLst>
          </p:cNvPr>
          <p:cNvSpPr txBox="1"/>
          <p:nvPr/>
        </p:nvSpPr>
        <p:spPr>
          <a:xfrm>
            <a:off x="2035287" y="4223490"/>
            <a:ext cx="78794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collecting images through Google earth and labelled data; we divided the data into two parts. First part is 80%, training data; rest 20% are testing data. We have run 60 epochs through the training data. The accuracy at 55 epoch was 76%. After that point, the accuracy went downwards and stopped at 60%- 65%. So, we stored the primary 55 epoch as best </a:t>
            </a:r>
            <a:r>
              <a:rPr lang="en-GB" dirty="0" err="1"/>
              <a:t>weight.The</a:t>
            </a:r>
            <a:r>
              <a:rPr lang="en-GB" dirty="0"/>
              <a:t> precision was 78%, recall was 77%F1 score was 76%. Mean average precision or accuracy was 76%.</a:t>
            </a:r>
            <a:r>
              <a:rPr lang="en-B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6548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736</Words>
  <Application>Microsoft Macintosh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Aisha Arabic Smbd</vt:lpstr>
      <vt:lpstr>Arial</vt:lpstr>
      <vt:lpstr>Calibri</vt:lpstr>
      <vt:lpstr>Lucida Sans Typewriter</vt:lpstr>
      <vt:lpstr>Söhne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77</cp:revision>
  <dcterms:created xsi:type="dcterms:W3CDTF">2020-01-20T05:08:25Z</dcterms:created>
  <dcterms:modified xsi:type="dcterms:W3CDTF">2023-12-19T15:41:48Z</dcterms:modified>
</cp:coreProperties>
</file>